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5" d="100"/>
          <a:sy n="75" d="100"/>
        </p:scale>
        <p:origin x="123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EEFCBEE7-002D-47A3-B35F-A1E8220BBAD9}" type="datetimeFigureOut">
              <a:rPr lang="en-US" smtClean="0"/>
              <a:pPr/>
              <a:t>9/18/2019</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F2359855-2319-4994-8246-FBCB7BA1121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EEFCBEE7-002D-47A3-B35F-A1E8220BBAD9}" type="datetimeFigureOut">
              <a:rPr lang="en-US" smtClean="0"/>
              <a:pPr/>
              <a:t>9/18/2019</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F2359855-2319-4994-8246-FBCB7BA1121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EEFCBEE7-002D-47A3-B35F-A1E8220BBAD9}" type="datetimeFigureOut">
              <a:rPr lang="en-US" smtClean="0"/>
              <a:pPr/>
              <a:t>9/18/2019</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F2359855-2319-4994-8246-FBCB7BA11211}"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EEFCBEE7-002D-47A3-B35F-A1E8220BBAD9}" type="datetimeFigureOut">
              <a:rPr lang="en-US" smtClean="0"/>
              <a:pPr/>
              <a:t>9/18/2019</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F2359855-2319-4994-8246-FBCB7BA1121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EEFCBEE7-002D-47A3-B35F-A1E8220BBAD9}" type="datetimeFigureOut">
              <a:rPr lang="en-US" smtClean="0"/>
              <a:pPr/>
              <a:t>9/18/2019</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F2359855-2319-4994-8246-FBCB7BA1121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EFCBEE7-002D-47A3-B35F-A1E8220BBAD9}" type="datetimeFigureOut">
              <a:rPr lang="en-US" smtClean="0"/>
              <a:pPr/>
              <a:t>9/18/2019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359855-2319-4994-8246-FBCB7BA1121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EEFCBEE7-002D-47A3-B35F-A1E8220BBAD9}" type="datetimeFigureOut">
              <a:rPr lang="en-US" smtClean="0"/>
              <a:pPr/>
              <a:t>9/18/2019</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F2359855-2319-4994-8246-FBCB7BA1121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EEFCBEE7-002D-47A3-B35F-A1E8220BBAD9}" type="datetimeFigureOut">
              <a:rPr lang="en-US" smtClean="0"/>
              <a:pPr/>
              <a:t>9/18/2019</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F2359855-2319-4994-8246-FBCB7BA1121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EEFCBEE7-002D-47A3-B35F-A1E8220BBAD9}" type="datetimeFigureOut">
              <a:rPr lang="en-US" smtClean="0"/>
              <a:pPr/>
              <a:t>9/18/2019</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F2359855-2319-4994-8246-FBCB7BA1121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FCBEE7-002D-47A3-B35F-A1E8220BBAD9}" type="datetimeFigureOut">
              <a:rPr lang="en-US" smtClean="0"/>
              <a:pPr/>
              <a:t>9/18/2019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59855-2319-4994-8246-FBCB7BA1121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FCBEE7-002D-47A3-B35F-A1E8220BBAD9}" type="datetimeFigureOut">
              <a:rPr lang="en-US" smtClean="0"/>
              <a:pPr/>
              <a:t>9/18/2019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359855-2319-4994-8246-FBCB7BA1121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EEFCBEE7-002D-47A3-B35F-A1E8220BBAD9}" type="datetimeFigureOut">
              <a:rPr lang="en-US" smtClean="0"/>
              <a:pPr/>
              <a:t>9/18/2019</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F2359855-2319-4994-8246-FBCB7BA1121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4000" dirty="0" smtClean="0">
                <a:effectLst/>
                <a:latin typeface="Times New Roman" pitchFamily="18" charset="0"/>
                <a:cs typeface="Times New Roman" pitchFamily="18" charset="0"/>
              </a:rPr>
              <a:t>Child Enslavement through Segregation.</a:t>
            </a:r>
            <a:endParaRPr lang="en-US" sz="4000" dirty="0">
              <a:effectLst/>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pPr algn="ctr"/>
            <a:r>
              <a:rPr lang="en-US" dirty="0" smtClean="0"/>
              <a:t>Name</a:t>
            </a:r>
          </a:p>
          <a:p>
            <a:pPr algn="ctr"/>
            <a:r>
              <a:rPr lang="en-US" dirty="0" smtClean="0"/>
              <a:t>Institutional Affiliation</a:t>
            </a:r>
          </a:p>
          <a:p>
            <a:pPr algn="ctr"/>
            <a:r>
              <a:rPr lang="en-US" dirty="0" smtClean="0"/>
              <a:t>Date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Child slavery.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 </a:t>
            </a:r>
            <a:r>
              <a:rPr lang="en-US" sz="2400" dirty="0" smtClean="0">
                <a:latin typeface="Times New Roman" pitchFamily="18" charset="0"/>
                <a:cs typeface="Times New Roman" pitchFamily="18" charset="0"/>
              </a:rPr>
              <a:t>The term slavery is interpreted to mean that an individual is totally denied their human rights and freedoms. This is slowly done by segregation where the captured child is separated from their age mates. They are no longer allowed to play or associate with others. They cannot freely express themselves or possess anything. All the above listed are considered to be inalienable and universal </a:t>
            </a:r>
            <a:r>
              <a:rPr lang="en-US" sz="2400" dirty="0" err="1" smtClean="0">
                <a:latin typeface="Times New Roman" pitchFamily="18" charset="0"/>
                <a:cs typeface="Times New Roman" pitchFamily="18" charset="0"/>
              </a:rPr>
              <a:t>Glind</a:t>
            </a:r>
            <a:r>
              <a:rPr lang="en-US" sz="2400" dirty="0" smtClean="0">
                <a:latin typeface="Times New Roman" pitchFamily="18" charset="0"/>
                <a:cs typeface="Times New Roman" pitchFamily="18" charset="0"/>
              </a:rPr>
              <a:t> et al. (2006).</a:t>
            </a:r>
          </a:p>
          <a:p>
            <a:r>
              <a:rPr lang="en-US" sz="2400" dirty="0" smtClean="0">
                <a:latin typeface="Times New Roman" pitchFamily="18" charset="0"/>
                <a:cs typeface="Times New Roman" pitchFamily="18" charset="0"/>
              </a:rPr>
              <a:t> According to </a:t>
            </a:r>
            <a:r>
              <a:rPr lang="en-US" sz="2400" dirty="0" err="1" smtClean="0">
                <a:latin typeface="Times New Roman" pitchFamily="18" charset="0"/>
                <a:cs typeface="Times New Roman" pitchFamily="18" charset="0"/>
              </a:rPr>
              <a:t>Glind</a:t>
            </a:r>
            <a:r>
              <a:rPr lang="en-US" sz="2400" dirty="0" smtClean="0">
                <a:latin typeface="Times New Roman" pitchFamily="18" charset="0"/>
                <a:cs typeface="Times New Roman" pitchFamily="18" charset="0"/>
              </a:rPr>
              <a:t> et al. (2006)Slavery means that one individual exercises authority over the other. The slave in this case possesses nothing or is denied to own anything because they are considered to be the property of their masters. </a:t>
            </a:r>
          </a:p>
          <a:p>
            <a:pPr>
              <a:buNone/>
            </a:pPr>
            <a:endParaRPr lang="en-US" sz="24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latin typeface="Times New Roman" pitchFamily="18" charset="0"/>
                <a:cs typeface="Times New Roman" pitchFamily="18" charset="0"/>
              </a:rPr>
              <a:t>Sale of children</a:t>
            </a:r>
            <a:endParaRPr lang="en-US" dirty="0">
              <a:effectLst/>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Sale of children refers to any dealing where the rights of ownership of a minor are transferred to another individual or organization in exchange for money or any other valuable item. </a:t>
            </a:r>
          </a:p>
          <a:p>
            <a:r>
              <a:rPr lang="en-US" sz="2400" dirty="0" smtClean="0">
                <a:latin typeface="Times New Roman" pitchFamily="18" charset="0"/>
                <a:cs typeface="Times New Roman" pitchFamily="18" charset="0"/>
              </a:rPr>
              <a:t>This blatant violation of human rights and freedoms is done by poor individuals whose job is to look for the children and recruit them. The minors are enticed with various gifts and promises to deter any attempts of resistance.</a:t>
            </a:r>
          </a:p>
          <a:p>
            <a:r>
              <a:rPr lang="en-US" sz="2400" dirty="0" smtClean="0">
                <a:latin typeface="Times New Roman" pitchFamily="18" charset="0"/>
                <a:cs typeface="Times New Roman" pitchFamily="18" charset="0"/>
              </a:rPr>
              <a:t>The children are then taken to the real smugglers or “masters” who buys them. The children are considered to be the property of those who physically bought the.</a:t>
            </a:r>
            <a:endParaRPr lang="en-US" sz="24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latin typeface="Times New Roman" pitchFamily="18" charset="0"/>
                <a:cs typeface="Times New Roman" pitchFamily="18" charset="0"/>
              </a:rPr>
              <a:t>Trafficking</a:t>
            </a:r>
            <a:endParaRPr lang="en-US" dirty="0">
              <a:effectLst/>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Is a term used to describe hiring, transporting, transfer, holding or reception of a child for exploitation is considered ‘trafficking in persons’. Most of those being trafficked are helpless and cannot change the situation.</a:t>
            </a:r>
          </a:p>
          <a:p>
            <a:r>
              <a:rPr lang="en-US" sz="2400" dirty="0" smtClean="0">
                <a:latin typeface="Times New Roman" pitchFamily="18" charset="0"/>
                <a:cs typeface="Times New Roman" pitchFamily="18" charset="0"/>
              </a:rPr>
              <a:t>It also involves smuggling of the captives to conceal drugs that are in transit from that region to other parts. They escape the law by pretending to be philanthropists who are helping the children or they bribe to law enforcers bosses.</a:t>
            </a:r>
            <a:endParaRPr lang="en-US" sz="24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Debt bondage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According to </a:t>
            </a:r>
            <a:r>
              <a:rPr lang="en-US" dirty="0" err="1" smtClean="0">
                <a:latin typeface="Times New Roman" pitchFamily="18" charset="0"/>
                <a:cs typeface="Times New Roman" pitchFamily="18" charset="0"/>
              </a:rPr>
              <a:t>Glind</a:t>
            </a:r>
            <a:r>
              <a:rPr lang="en-US" dirty="0" smtClean="0">
                <a:latin typeface="Times New Roman" pitchFamily="18" charset="0"/>
                <a:cs typeface="Times New Roman" pitchFamily="18" charset="0"/>
              </a:rPr>
              <a:t> et al. (2006) this may be a pledge arising from an agreement between a  borrower and a lender. The lender agrees to offer their individual service or give his subject as collateral in place of a loan. This is agreed when the equivalent value of the loan is not recovered upon expiration of the loan period, the nature of service is not clearly stated or defined.</a:t>
            </a:r>
            <a:endParaRPr lang="en-US"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Serfdom</a:t>
            </a: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Refers to the state of an occupant who is lawfully, by tradition or pact required to stay and work on land owned by a different individual and, to offer the necessary services to the said person. It may be rewarded or not. The person is not at liberty to change his status.</a:t>
            </a:r>
          </a:p>
          <a:p>
            <a:r>
              <a:rPr lang="en-US" dirty="0" smtClean="0">
                <a:latin typeface="Times New Roman" pitchFamily="18" charset="0"/>
                <a:cs typeface="Times New Roman" pitchFamily="18" charset="0"/>
              </a:rPr>
              <a:t>This is a form of slavery where people in these circumstances are unable to stand for their justice.</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Forced or compulsory labor</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a:bodyPr>
          <a:lstStyle/>
          <a:p>
            <a:r>
              <a:rPr lang="en-US" dirty="0" smtClean="0">
                <a:latin typeface="Times New Roman" pitchFamily="18" charset="0"/>
                <a:cs typeface="Times New Roman" pitchFamily="18" charset="0"/>
              </a:rPr>
              <a:t>It includes any work or service forced on any person under the threats and either psychological or physical torture rendering them to work involuntarily.</a:t>
            </a:r>
          </a:p>
          <a:p>
            <a:r>
              <a:rPr lang="en-US" dirty="0" smtClean="0">
                <a:latin typeface="Times New Roman" pitchFamily="18" charset="0"/>
                <a:cs typeface="Times New Roman" pitchFamily="18" charset="0"/>
              </a:rPr>
              <a:t>Children are mostly forced into labor by an employer or even parents.</a:t>
            </a:r>
          </a:p>
          <a:p>
            <a:r>
              <a:rPr lang="en-US" dirty="0" smtClean="0">
                <a:latin typeface="Times New Roman" pitchFamily="18" charset="0"/>
                <a:cs typeface="Times New Roman" pitchFamily="18" charset="0"/>
              </a:rPr>
              <a:t>Victims innocently join this kind of labor via child traffickers or treachery; many of them are convinced that they will be working for a genuine and well‐paying job only to realize the truth to their disbelief.</a:t>
            </a: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latin typeface="Times New Roman" pitchFamily="18" charset="0"/>
                <a:cs typeface="Times New Roman" pitchFamily="18" charset="0"/>
              </a:rPr>
              <a:t>Children forced into armed conflict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latin typeface="Times New Roman" pitchFamily="18" charset="0"/>
                <a:cs typeface="Times New Roman" pitchFamily="18" charset="0"/>
              </a:rPr>
              <a:t>Little boys comprise mostly of soldiers, their age ranges between 15 and 17 years. Girls captured in war mostly should fight in battlefields and are exploited as sex slaves to the warlords.</a:t>
            </a:r>
          </a:p>
          <a:p>
            <a:r>
              <a:rPr lang="en-US" dirty="0" smtClean="0">
                <a:latin typeface="Times New Roman" pitchFamily="18" charset="0"/>
                <a:cs typeface="Times New Roman" pitchFamily="18" charset="0"/>
              </a:rPr>
              <a:t>According to </a:t>
            </a:r>
            <a:r>
              <a:rPr lang="en-US" dirty="0" err="1" smtClean="0">
                <a:latin typeface="Times New Roman" pitchFamily="18" charset="0"/>
                <a:cs typeface="Times New Roman" pitchFamily="18" charset="0"/>
              </a:rPr>
              <a:t>Glind</a:t>
            </a:r>
            <a:r>
              <a:rPr lang="en-US" dirty="0" smtClean="0">
                <a:latin typeface="Times New Roman" pitchFamily="18" charset="0"/>
                <a:cs typeface="Times New Roman" pitchFamily="18" charset="0"/>
              </a:rPr>
              <a:t> et al (2006) after they join armed revolutions, it becomes a challenge to run because of mental torture, being threatened of physical abuse meted on them or those who attempt to escape. The minors are introduced to hard drugs like the amphetamines, marijuana and ‘brown sugar’, gunpowder and cocaine mixed, this hooks them to the drugs creating dependency to discourage them to escape.</a:t>
            </a:r>
            <a:endParaRPr lang="en-US"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latin typeface="Times New Roman" pitchFamily="18" charset="0"/>
                <a:cs typeface="Times New Roman" pitchFamily="18" charset="0"/>
              </a:rPr>
              <a:t>Children forced into sexual slavery</a:t>
            </a:r>
            <a:endParaRPr lang="en-US" dirty="0"/>
          </a:p>
        </p:txBody>
      </p:sp>
      <p:sp>
        <p:nvSpPr>
          <p:cNvPr id="3" name="Content Placeholder 2"/>
          <p:cNvSpPr>
            <a:spLocks noGrp="1"/>
          </p:cNvSpPr>
          <p:nvPr>
            <p:ph idx="1"/>
          </p:nvPr>
        </p:nvSpPr>
        <p:spPr/>
        <p:txBody>
          <a:bodyPr>
            <a:normAutofit/>
          </a:bodyPr>
          <a:lstStyle/>
          <a:p>
            <a:r>
              <a:rPr lang="en-US" sz="2800" dirty="0" smtClean="0">
                <a:latin typeface="Times New Roman" pitchFamily="18" charset="0"/>
                <a:cs typeface="Times New Roman" pitchFamily="18" charset="0"/>
              </a:rPr>
              <a:t>The increased cases of boys indulging in gayism is hugely attributed to foreign tourism. Approximately 12000 minors in Nepal, largely girls, suffer trafficking within Nepal or are sold to the huge brothels in India and other nations.</a:t>
            </a:r>
          </a:p>
          <a:p>
            <a:r>
              <a:rPr lang="en-US" sz="2800" dirty="0" smtClean="0">
                <a:latin typeface="Times New Roman" pitchFamily="18" charset="0"/>
                <a:cs typeface="Times New Roman" pitchFamily="18" charset="0"/>
              </a:rPr>
              <a:t>The girls on average are thirteen years old and are said to work for about 5 days per week, this is despite an almost 10% are claimed to work for 7 days a week.</a:t>
            </a:r>
            <a:endParaRPr lang="en-US" sz="28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effectLst/>
                <a:latin typeface="Times New Roman" pitchFamily="18" charset="0"/>
                <a:cs typeface="Times New Roman" pitchFamily="18" charset="0"/>
              </a:rPr>
              <a:t>Children forced into illegal acts.</a:t>
            </a:r>
            <a:r>
              <a:rPr lang="en-US" dirty="0" smtClean="0">
                <a:effectLst/>
              </a:rPr>
              <a:t/>
            </a:r>
            <a:br>
              <a:rPr lang="en-US" dirty="0" smtClean="0">
                <a:effectLst/>
              </a:rPr>
            </a:br>
            <a:endParaRPr lang="en-US" dirty="0">
              <a:effectLst/>
            </a:endParaRPr>
          </a:p>
        </p:txBody>
      </p:sp>
      <p:sp>
        <p:nvSpPr>
          <p:cNvPr id="3" name="Content Placeholder 2"/>
          <p:cNvSpPr>
            <a:spLocks noGrp="1"/>
          </p:cNvSpPr>
          <p:nvPr>
            <p:ph idx="1"/>
          </p:nvPr>
        </p:nvSpPr>
        <p:spPr/>
        <p:txBody>
          <a:bodyPr>
            <a:normAutofit/>
          </a:bodyPr>
          <a:lstStyle/>
          <a:p>
            <a:r>
              <a:rPr lang="en-US" sz="2800" dirty="0" smtClean="0">
                <a:latin typeface="Times New Roman" pitchFamily="18" charset="0"/>
                <a:cs typeface="Times New Roman" pitchFamily="18" charset="0"/>
              </a:rPr>
              <a:t>A huge number of school going minors are subjected to become beggars, drug traffickers or organize and commit crimes. They are efficiently familiarized to working in forced labor conditions.</a:t>
            </a:r>
          </a:p>
          <a:p>
            <a:r>
              <a:rPr lang="en-US" sz="2800" dirty="0" smtClean="0">
                <a:latin typeface="Times New Roman" pitchFamily="18" charset="0"/>
                <a:cs typeface="Times New Roman" pitchFamily="18" charset="0"/>
              </a:rPr>
              <a:t>Mental torture, and  being threatened of physical abuse  or dire consequences to their loved ones in the event of trying to escape make the minors </a:t>
            </a:r>
            <a:r>
              <a:rPr lang="en-US" sz="2800" smtClean="0">
                <a:latin typeface="Times New Roman" pitchFamily="18" charset="0"/>
                <a:cs typeface="Times New Roman" pitchFamily="18" charset="0"/>
              </a:rPr>
              <a:t>to continue working</a:t>
            </a:r>
            <a:r>
              <a:rPr lang="en-US" sz="2800" dirty="0" smtClean="0">
                <a:latin typeface="Times New Roman" pitchFamily="18" charset="0"/>
                <a:cs typeface="Times New Roman" pitchFamily="18" charset="0"/>
              </a:rPr>
              <a:t>.</a:t>
            </a:r>
          </a:p>
          <a:p>
            <a:pPr>
              <a:buNone/>
            </a:pPr>
            <a:endParaRPr lang="en-US" sz="28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Size and Nature of the problem.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Due to the criminal activities involved, it is troublesome to gather credible information.</a:t>
            </a:r>
          </a:p>
          <a:p>
            <a:r>
              <a:rPr lang="en-US" dirty="0" smtClean="0">
                <a:latin typeface="Times New Roman" pitchFamily="18" charset="0"/>
                <a:cs typeface="Times New Roman" pitchFamily="18" charset="0"/>
              </a:rPr>
              <a:t>Recorded information indicate that a huge number of minors is trafficked annually in the globe.</a:t>
            </a:r>
          </a:p>
          <a:p>
            <a:r>
              <a:rPr lang="en-US" dirty="0" smtClean="0">
                <a:latin typeface="Times New Roman" pitchFamily="18" charset="0"/>
                <a:cs typeface="Times New Roman" pitchFamily="18" charset="0"/>
              </a:rPr>
              <a:t>Most families are ignorant of child trafficking or hope for better chances in huge cities contribute to this problem.</a:t>
            </a:r>
            <a:endParaRPr lang="en-US"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Crime review by regions.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There lacks enough data to justify claims that some global regions are more hit by the challenge than others.</a:t>
            </a:r>
          </a:p>
          <a:p>
            <a:r>
              <a:rPr lang="en-US" dirty="0" smtClean="0">
                <a:latin typeface="Times New Roman" pitchFamily="18" charset="0"/>
                <a:cs typeface="Times New Roman" pitchFamily="18" charset="0"/>
              </a:rPr>
              <a:t>The little data available for evaluation indicate that mostly Asia is affected by child trafficking.</a:t>
            </a:r>
          </a:p>
          <a:p>
            <a:r>
              <a:rPr lang="en-US" dirty="0" err="1" smtClean="0">
                <a:latin typeface="Times New Roman" pitchFamily="18" charset="0"/>
                <a:cs typeface="Times New Roman" pitchFamily="18" charset="0"/>
              </a:rPr>
              <a:t>Glind</a:t>
            </a:r>
            <a:r>
              <a:rPr lang="en-US" dirty="0" smtClean="0">
                <a:latin typeface="Times New Roman" pitchFamily="18" charset="0"/>
                <a:cs typeface="Times New Roman" pitchFamily="18" charset="0"/>
              </a:rPr>
              <a:t> (2010) claims that other countries in the Caribbean, Latin America and some countries in Africa are reported to suffer from the problem. </a:t>
            </a:r>
            <a:endParaRPr lang="en-US"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Who is vulnerable or at risk?</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According to </a:t>
            </a:r>
            <a:r>
              <a:rPr lang="en-US" dirty="0" err="1" smtClean="0">
                <a:latin typeface="Times New Roman" pitchFamily="18" charset="0"/>
                <a:cs typeface="Times New Roman" pitchFamily="18" charset="0"/>
              </a:rPr>
              <a:t>Glind</a:t>
            </a:r>
            <a:r>
              <a:rPr lang="en-US" dirty="0" smtClean="0">
                <a:latin typeface="Times New Roman" pitchFamily="18" charset="0"/>
                <a:cs typeface="Times New Roman" pitchFamily="18" charset="0"/>
              </a:rPr>
              <a:t> (2010) the captors use various methods of luring or enticement to capture vulnerable men, women and the minors. </a:t>
            </a:r>
          </a:p>
          <a:p>
            <a:r>
              <a:rPr lang="en-US" dirty="0" smtClean="0">
                <a:latin typeface="Times New Roman" pitchFamily="18" charset="0"/>
                <a:cs typeface="Times New Roman" pitchFamily="18" charset="0"/>
              </a:rPr>
              <a:t>It reportedly occurs in economically poor regions yet poverty alone can not be said to be the huge contributor to trafficking.</a:t>
            </a:r>
          </a:p>
          <a:p>
            <a:r>
              <a:rPr lang="en-US" dirty="0" smtClean="0">
                <a:latin typeface="Times New Roman" pitchFamily="18" charset="0"/>
                <a:cs typeface="Times New Roman" pitchFamily="18" charset="0"/>
              </a:rPr>
              <a:t>There exists a combined factor that enables trafficking to thrive apart from poverty. This might be ailment or death of one of the parent.</a:t>
            </a:r>
            <a:endParaRPr lang="en-US"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What causes child trafficking?</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smtClean="0">
                <a:latin typeface="Times New Roman" pitchFamily="18" charset="0"/>
                <a:cs typeface="Times New Roman" pitchFamily="18" charset="0"/>
              </a:rPr>
              <a:t>It may sound trivial but the laws of supply and demand play a major role in enabling trafficking to thrive.</a:t>
            </a:r>
          </a:p>
          <a:p>
            <a:r>
              <a:rPr lang="en-US" dirty="0" smtClean="0">
                <a:latin typeface="Times New Roman" pitchFamily="18" charset="0"/>
                <a:cs typeface="Times New Roman" pitchFamily="18" charset="0"/>
              </a:rPr>
              <a:t>It may be attributed to huge unemployment and the teenage desire to make a difference in their lives. This creates supply of labor.</a:t>
            </a:r>
          </a:p>
          <a:p>
            <a:r>
              <a:rPr lang="en-US" dirty="0" smtClean="0">
                <a:latin typeface="Times New Roman" pitchFamily="18" charset="0"/>
                <a:cs typeface="Times New Roman" pitchFamily="18" charset="0"/>
              </a:rPr>
              <a:t>The existence of huge production industries influences demand for laborers to work there. Understanding of these factors can help in reducing the problem.</a:t>
            </a:r>
          </a:p>
          <a:p>
            <a:pPr>
              <a:buNone/>
            </a:pPr>
            <a:endParaRPr lang="en-US" dirty="0" smtClean="0"/>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marL="0" indent="0" algn="just">
              <a:lnSpc>
                <a:spcPct val="150000"/>
              </a:lnSpc>
              <a:spcBef>
                <a:spcPts val="0"/>
              </a:spcBef>
              <a:buNone/>
            </a:pPr>
            <a:r>
              <a:rPr lang="en-US" sz="2400" dirty="0" smtClean="0">
                <a:latin typeface="Times New Roman" pitchFamily="18" charset="0"/>
                <a:cs typeface="Times New Roman" pitchFamily="18" charset="0"/>
              </a:rPr>
              <a:t>Van de </a:t>
            </a:r>
            <a:r>
              <a:rPr lang="en-US" sz="2400" dirty="0" err="1" smtClean="0">
                <a:latin typeface="Times New Roman" pitchFamily="18" charset="0"/>
                <a:cs typeface="Times New Roman" pitchFamily="18" charset="0"/>
              </a:rPr>
              <a:t>Glind</a:t>
            </a:r>
            <a:r>
              <a:rPr lang="en-US" sz="2400" dirty="0" smtClean="0">
                <a:latin typeface="Times New Roman" pitchFamily="18" charset="0"/>
                <a:cs typeface="Times New Roman" pitchFamily="18" charset="0"/>
              </a:rPr>
              <a:t>, H., &amp; </a:t>
            </a:r>
            <a:r>
              <a:rPr lang="en-US" sz="2400" dirty="0" err="1" smtClean="0">
                <a:latin typeface="Times New Roman" pitchFamily="18" charset="0"/>
                <a:cs typeface="Times New Roman" pitchFamily="18" charset="0"/>
              </a:rPr>
              <a:t>Kooijmans</a:t>
            </a:r>
            <a:r>
              <a:rPr lang="en-US" sz="2400" dirty="0" smtClean="0">
                <a:latin typeface="Times New Roman" pitchFamily="18" charset="0"/>
                <a:cs typeface="Times New Roman" pitchFamily="18" charset="0"/>
              </a:rPr>
              <a:t>, J. (2008). Modern‐Day Child </a:t>
            </a:r>
            <a:r>
              <a:rPr lang="en-US" sz="2400" dirty="0" smtClean="0">
                <a:latin typeface="Times New Roman" pitchFamily="18" charset="0"/>
                <a:cs typeface="Times New Roman" pitchFamily="18" charset="0"/>
              </a:rPr>
              <a:t>	Slavery </a:t>
            </a:r>
            <a:r>
              <a:rPr lang="en-US" sz="2400" dirty="0" smtClean="0">
                <a:latin typeface="Times New Roman" pitchFamily="18" charset="0"/>
                <a:cs typeface="Times New Roman" pitchFamily="18" charset="0"/>
              </a:rPr>
              <a:t>1. </a:t>
            </a:r>
            <a:r>
              <a:rPr lang="en-US" sz="2400" i="1" dirty="0" smtClean="0">
                <a:latin typeface="Times New Roman" pitchFamily="18" charset="0"/>
                <a:cs typeface="Times New Roman" pitchFamily="18" charset="0"/>
              </a:rPr>
              <a:t>Children &amp; Society</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22</a:t>
            </a:r>
            <a:r>
              <a:rPr lang="en-US" sz="2400" dirty="0" smtClean="0">
                <a:latin typeface="Times New Roman" pitchFamily="18" charset="0"/>
                <a:cs typeface="Times New Roman" pitchFamily="18" charset="0"/>
              </a:rPr>
              <a:t>(3), 150-166.</a:t>
            </a:r>
          </a:p>
          <a:p>
            <a:pPr marL="0" indent="0" algn="just">
              <a:lnSpc>
                <a:spcPct val="150000"/>
              </a:lnSpc>
              <a:spcBef>
                <a:spcPts val="0"/>
              </a:spcBef>
              <a:buNone/>
            </a:pPr>
            <a:endParaRPr lang="en-US" sz="2400" dirty="0" smtClean="0">
              <a:latin typeface="Times New Roman" pitchFamily="18" charset="0"/>
              <a:cs typeface="Times New Roman" pitchFamily="18" charset="0"/>
            </a:endParaRPr>
          </a:p>
          <a:p>
            <a:pPr marL="0" indent="0" algn="just">
              <a:lnSpc>
                <a:spcPct val="150000"/>
              </a:lnSpc>
              <a:spcBef>
                <a:spcPts val="0"/>
              </a:spcBef>
              <a:buNone/>
            </a:pPr>
            <a:r>
              <a:rPr lang="en-US" sz="2400" dirty="0" smtClean="0">
                <a:latin typeface="Times New Roman" pitchFamily="18" charset="0"/>
                <a:cs typeface="Times New Roman" pitchFamily="18" charset="0"/>
              </a:rPr>
              <a:t>van de </a:t>
            </a:r>
            <a:r>
              <a:rPr lang="en-US" sz="2400" dirty="0" err="1" smtClean="0">
                <a:latin typeface="Times New Roman" pitchFamily="18" charset="0"/>
                <a:cs typeface="Times New Roman" pitchFamily="18" charset="0"/>
              </a:rPr>
              <a:t>Glind</a:t>
            </a:r>
            <a:r>
              <a:rPr lang="en-US" sz="2400" dirty="0" smtClean="0">
                <a:latin typeface="Times New Roman" pitchFamily="18" charset="0"/>
                <a:cs typeface="Times New Roman" pitchFamily="18" charset="0"/>
              </a:rPr>
              <a:t>, H. (2010). Child Trafficking: A Modern Form of </a:t>
            </a:r>
            <a:r>
              <a:rPr lang="en-US" sz="2400" dirty="0" smtClean="0">
                <a:latin typeface="Times New Roman" pitchFamily="18" charset="0"/>
                <a:cs typeface="Times New Roman" pitchFamily="18" charset="0"/>
              </a:rPr>
              <a:t>	Slavery1</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Child Slavery Now: A Contemporary Reader</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99</a:t>
            </a:r>
            <a:r>
              <a:rPr lang="en-US" sz="2400" dirty="0" smtClean="0">
                <a:latin typeface="Times New Roman" pitchFamily="18" charset="0"/>
                <a:cs typeface="Times New Roman" pitchFamily="18" charset="0"/>
              </a:rPr>
              <a:t>.</a:t>
            </a:r>
          </a:p>
          <a:p>
            <a:pPr marL="0" indent="0" algn="just">
              <a:lnSpc>
                <a:spcPct val="150000"/>
              </a:lnSpc>
              <a:spcBef>
                <a:spcPts val="0"/>
              </a:spcBef>
              <a:buNone/>
            </a:pPr>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352</TotalTime>
  <Words>1001</Words>
  <Application>Microsoft Office PowerPoint</Application>
  <PresentationFormat>On-screen Show (4:3)</PresentationFormat>
  <Paragraphs>52</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Century Gothic</vt:lpstr>
      <vt:lpstr>Times New Roman</vt:lpstr>
      <vt:lpstr>Verdana</vt:lpstr>
      <vt:lpstr>Wingdings 2</vt:lpstr>
      <vt:lpstr>Verve</vt:lpstr>
      <vt:lpstr>Child Enslavement through Segregation.</vt:lpstr>
      <vt:lpstr>Child slavery.</vt:lpstr>
      <vt:lpstr>Sale of children</vt:lpstr>
      <vt:lpstr>Trafficking</vt:lpstr>
      <vt:lpstr>Debt bondage</vt:lpstr>
      <vt:lpstr>Serfdom</vt:lpstr>
      <vt:lpstr>Forced or compulsory labor</vt:lpstr>
      <vt:lpstr>Children forced into armed conflict</vt:lpstr>
      <vt:lpstr>Children forced into sexual slavery</vt:lpstr>
      <vt:lpstr>Children forced into illegal acts. </vt:lpstr>
      <vt:lpstr>Size and Nature of the problem.</vt:lpstr>
      <vt:lpstr>Crime review by regions.</vt:lpstr>
      <vt:lpstr>Who is vulnerable or at risk?</vt:lpstr>
      <vt:lpstr>What causes child trafficking?</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Enslavement through Segregation.</dc:title>
  <dc:creator/>
  <cp:lastModifiedBy>User</cp:lastModifiedBy>
  <cp:revision>30</cp:revision>
  <dcterms:created xsi:type="dcterms:W3CDTF">2019-09-17T19:49:34Z</dcterms:created>
  <dcterms:modified xsi:type="dcterms:W3CDTF">2019-09-18T09:17:59Z</dcterms:modified>
</cp:coreProperties>
</file>